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18"/>
  </p:notesMasterIdLst>
  <p:handoutMasterIdLst>
    <p:handoutMasterId r:id="rId19"/>
  </p:handoutMasterIdLst>
  <p:sldIdLst>
    <p:sldId id="256" r:id="rId5"/>
    <p:sldId id="885" r:id="rId6"/>
    <p:sldId id="886" r:id="rId7"/>
    <p:sldId id="887" r:id="rId8"/>
    <p:sldId id="888" r:id="rId9"/>
    <p:sldId id="889" r:id="rId10"/>
    <p:sldId id="890" r:id="rId11"/>
    <p:sldId id="891" r:id="rId12"/>
    <p:sldId id="892" r:id="rId13"/>
    <p:sldId id="893" r:id="rId14"/>
    <p:sldId id="894" r:id="rId15"/>
    <p:sldId id="895" r:id="rId16"/>
    <p:sldId id="896" r:id="rId17"/>
  </p:sldIdLst>
  <p:sldSz cx="9144000" cy="6858000" type="screen4x3"/>
  <p:notesSz cx="9928225" cy="6797675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E9EDF4"/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6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560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489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340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036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272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0311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742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080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747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891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496" y="44624"/>
            <a:ext cx="7742094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07505" y="983578"/>
            <a:ext cx="8928992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25" name="Round Same Side Corner Rectangle 24">
            <a:hlinkClick r:id="rId2" action="ppaction://hlinksldjump"/>
          </p:cNvPr>
          <p:cNvSpPr/>
          <p:nvPr userDrawn="1"/>
        </p:nvSpPr>
        <p:spPr>
          <a:xfrm>
            <a:off x="170083" y="620688"/>
            <a:ext cx="2817741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P7.1 – Standards of Living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ound Same Side Corner Rectangle 25">
            <a:hlinkClick r:id="rId3" action="ppaction://hlinksldjump"/>
          </p:cNvPr>
          <p:cNvSpPr/>
          <p:nvPr userDrawn="1"/>
        </p:nvSpPr>
        <p:spPr>
          <a:xfrm>
            <a:off x="3059832" y="620688"/>
            <a:ext cx="1872208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P7.2 - Population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466236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LO7 - Developed and Developing </a:t>
            </a:r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Economies</a:t>
            </a:r>
            <a:endParaRPr lang="en-US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en-US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Workbook Questions</a:t>
            </a:r>
            <a:endParaRPr lang="en-GB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332656"/>
            <a:ext cx="68407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800" dirty="0" smtClean="0"/>
              <a:t> Cambridge IGCSE - Economics</a:t>
            </a:r>
            <a:r>
              <a:rPr lang="en-GB" sz="2800" b="1" dirty="0" smtClean="0"/>
              <a:t> </a:t>
            </a:r>
          </a:p>
          <a:p>
            <a:pPr algn="r"/>
            <a:r>
              <a:rPr lang="en-US" sz="2400" b="1" dirty="0"/>
              <a:t>LO7 - Developed and Developing </a:t>
            </a:r>
            <a:r>
              <a:rPr lang="en-US" sz="2400" b="1" dirty="0" smtClean="0"/>
              <a:t>Economies</a:t>
            </a:r>
            <a:br>
              <a:rPr lang="en-US" sz="2400" b="1" dirty="0" smtClean="0"/>
            </a:br>
            <a:r>
              <a:rPr lang="en-GB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Population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200" dirty="0" smtClean="0"/>
              <a:t>Explain </a:t>
            </a:r>
            <a:r>
              <a:rPr lang="en-US" sz="2200" dirty="0"/>
              <a:t>two factors that affect the rate of population growth. </a:t>
            </a:r>
            <a:r>
              <a:rPr lang="en-US" sz="2200" dirty="0" smtClean="0"/>
              <a:t>	[4]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2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200" dirty="0" smtClean="0"/>
              <a:t>Distinguish </a:t>
            </a:r>
            <a:r>
              <a:rPr lang="en-US" sz="2200" dirty="0"/>
              <a:t>between under-population and over-population. </a:t>
            </a:r>
            <a:r>
              <a:rPr lang="en-US" sz="2200" dirty="0" smtClean="0"/>
              <a:t>	[4]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227086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Population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7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2800" algn="l"/>
                <a:tab pos="8516938" algn="r"/>
              </a:tabLst>
            </a:pPr>
            <a:r>
              <a:rPr lang="en-US" sz="1910" dirty="0" smtClean="0"/>
              <a:t>The </a:t>
            </a:r>
            <a:r>
              <a:rPr lang="en-US" sz="1910" dirty="0"/>
              <a:t>chart below illustrates </a:t>
            </a:r>
            <a:r>
              <a:rPr lang="en-US" sz="1910" dirty="0" smtClean="0"/>
              <a:t>the</a:t>
            </a:r>
            <a:br>
              <a:rPr lang="en-US" sz="1910" dirty="0" smtClean="0"/>
            </a:br>
            <a:r>
              <a:rPr lang="en-US" sz="1910" dirty="0" smtClean="0"/>
              <a:t> </a:t>
            </a:r>
            <a:r>
              <a:rPr lang="en-US" sz="1910" dirty="0"/>
              <a:t>growth in Mexico's population </a:t>
            </a:r>
            <a:r>
              <a:rPr lang="en-IE" sz="1910" dirty="0" smtClean="0"/>
              <a:t/>
            </a:r>
            <a:br>
              <a:rPr lang="en-IE" sz="1910" dirty="0" smtClean="0"/>
            </a:br>
            <a:r>
              <a:rPr lang="en-US" sz="1910" dirty="0" smtClean="0"/>
              <a:t>between </a:t>
            </a:r>
            <a:r>
              <a:rPr lang="en-US" sz="1910" dirty="0"/>
              <a:t>2003 and 2013</a:t>
            </a:r>
            <a:r>
              <a:rPr lang="en-US" sz="1910" dirty="0" smtClean="0"/>
              <a:t>.</a:t>
            </a:r>
            <a:br>
              <a:rPr lang="en-US" sz="1910" dirty="0" smtClean="0"/>
            </a:br>
            <a:r>
              <a:rPr lang="en-US" sz="1910" dirty="0" smtClean="0"/>
              <a:t/>
            </a:r>
            <a:br>
              <a:rPr lang="en-US" sz="1910" dirty="0" smtClean="0"/>
            </a:br>
            <a:r>
              <a:rPr lang="en-US" sz="1910" dirty="0" smtClean="0"/>
              <a:t/>
            </a:r>
            <a:br>
              <a:rPr lang="en-US" sz="1910" dirty="0" smtClean="0"/>
            </a:br>
            <a:r>
              <a:rPr lang="en-US" sz="1910" dirty="0" smtClean="0"/>
              <a:t/>
            </a:r>
            <a:br>
              <a:rPr lang="en-US" sz="1910" dirty="0" smtClean="0"/>
            </a:br>
            <a:r>
              <a:rPr lang="en-US" sz="1910" dirty="0" smtClean="0"/>
              <a:t/>
            </a:r>
            <a:br>
              <a:rPr lang="en-US" sz="1910" dirty="0" smtClean="0"/>
            </a:br>
            <a:r>
              <a:rPr lang="en-US" sz="1910" dirty="0" smtClean="0"/>
              <a:t/>
            </a:r>
            <a:br>
              <a:rPr lang="en-US" sz="1910" dirty="0" smtClean="0"/>
            </a:br>
            <a:r>
              <a:rPr lang="en-US" sz="1910" dirty="0"/>
              <a:t/>
            </a:r>
            <a:br>
              <a:rPr lang="en-US" sz="1910" dirty="0"/>
            </a:br>
            <a:r>
              <a:rPr lang="en-US" sz="1910" b="1" dirty="0"/>
              <a:t>a</a:t>
            </a:r>
            <a:r>
              <a:rPr lang="en-US" sz="1910" dirty="0"/>
              <a:t> </a:t>
            </a:r>
            <a:r>
              <a:rPr lang="en-US" sz="1910" dirty="0" smtClean="0"/>
              <a:t>	Outline </a:t>
            </a:r>
            <a:r>
              <a:rPr lang="en-US" sz="1910" dirty="0"/>
              <a:t>what has happened to Mexico's population in the time period </a:t>
            </a:r>
            <a:r>
              <a:rPr lang="en-US" sz="1910" dirty="0" smtClean="0"/>
              <a:t>	shown</a:t>
            </a:r>
            <a:r>
              <a:rPr lang="en-US" sz="1910" dirty="0"/>
              <a:t>. </a:t>
            </a:r>
            <a:r>
              <a:rPr lang="en-US" sz="1910" dirty="0" smtClean="0"/>
              <a:t>	[2]</a:t>
            </a:r>
            <a:br>
              <a:rPr lang="en-US" sz="1910" dirty="0" smtClean="0"/>
            </a:br>
            <a:r>
              <a:rPr lang="en-US" sz="1910" dirty="0" smtClean="0"/>
              <a:t>________________________________________________________________________________________________________________________</a:t>
            </a:r>
            <a:br>
              <a:rPr lang="en-US" sz="1910" dirty="0" smtClean="0"/>
            </a:br>
            <a:r>
              <a:rPr lang="en-US" sz="1910" b="1" dirty="0" smtClean="0"/>
              <a:t>b</a:t>
            </a:r>
            <a:r>
              <a:rPr lang="en-US" sz="1910" dirty="0" smtClean="0"/>
              <a:t> 	Explain </a:t>
            </a:r>
            <a:r>
              <a:rPr lang="en-US" sz="1910" dirty="0"/>
              <a:t>two economic problems which could be associated with the </a:t>
            </a:r>
            <a:r>
              <a:rPr lang="en-US" sz="1910" dirty="0" smtClean="0"/>
              <a:t>	continual </a:t>
            </a:r>
            <a:r>
              <a:rPr lang="en-US" sz="1910" dirty="0"/>
              <a:t>rise in the size </a:t>
            </a:r>
            <a:r>
              <a:rPr lang="en-US" sz="1910" dirty="0" smtClean="0"/>
              <a:t>of Mexico's population. 	[4]</a:t>
            </a:r>
            <a:br>
              <a:rPr lang="en-US" sz="1910" dirty="0" smtClean="0"/>
            </a:br>
            <a:r>
              <a:rPr lang="en-US" sz="1910" dirty="0" smtClean="0"/>
              <a:t>____________________________________________________________________________________________________________________________________________________________________________________</a:t>
            </a:r>
            <a:r>
              <a:rPr lang="en-US" sz="1910" dirty="0"/>
              <a:t>____________________________________________________________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263" t="41597" r="38188" b="12181"/>
          <a:stretch/>
        </p:blipFill>
        <p:spPr>
          <a:xfrm>
            <a:off x="4033174" y="1052736"/>
            <a:ext cx="4896544" cy="237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8617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Population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7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812800" algn="l"/>
                <a:tab pos="8516938" algn="r"/>
              </a:tabLst>
            </a:pPr>
            <a:r>
              <a:rPr lang="en-US" sz="1910" b="1" dirty="0"/>
              <a:t>c</a:t>
            </a:r>
            <a:r>
              <a:rPr lang="en-US" sz="1910" dirty="0"/>
              <a:t> </a:t>
            </a:r>
            <a:r>
              <a:rPr lang="en-US" sz="1910" dirty="0" smtClean="0"/>
              <a:t>	Discuss </a:t>
            </a:r>
            <a:r>
              <a:rPr lang="en-US" sz="1910" dirty="0"/>
              <a:t>two measures the Mexican government could use to </a:t>
            </a:r>
            <a:r>
              <a:rPr lang="en-US" sz="1910" dirty="0" smtClean="0"/>
              <a:t>	overcome 	the </a:t>
            </a:r>
            <a:r>
              <a:rPr lang="en-US" sz="1910" dirty="0"/>
              <a:t>problems </a:t>
            </a:r>
            <a:r>
              <a:rPr lang="en-US" sz="1910" dirty="0" smtClean="0"/>
              <a:t>of population </a:t>
            </a:r>
            <a:r>
              <a:rPr lang="en-US" sz="1910" dirty="0"/>
              <a:t>growth in its country. </a:t>
            </a:r>
            <a:r>
              <a:rPr lang="en-US" sz="1910" dirty="0" smtClean="0"/>
              <a:t>	[8]</a:t>
            </a:r>
            <a:br>
              <a:rPr lang="en-US" sz="1910" dirty="0" smtClean="0"/>
            </a:br>
            <a:r>
              <a:rPr lang="en-US" sz="191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1910" dirty="0"/>
              <a:t>____________________________________________________________</a:t>
            </a:r>
            <a:endParaRPr lang="en-US" sz="1910" dirty="0" smtClean="0"/>
          </a:p>
          <a:p>
            <a:pPr marL="457200" indent="-457200">
              <a:buFont typeface="+mj-lt"/>
              <a:buAutoNum type="arabicPeriod" startAt="9"/>
              <a:tabLst>
                <a:tab pos="812800" algn="l"/>
                <a:tab pos="8516938" algn="r"/>
              </a:tabLst>
            </a:pPr>
            <a:r>
              <a:rPr lang="en-US" sz="1910" dirty="0" smtClean="0"/>
              <a:t>Japan </a:t>
            </a:r>
            <a:r>
              <a:rPr lang="en-US" sz="1910" dirty="0"/>
              <a:t>has an average age of46.1 years whereas it is only 29.2 in Indonesia. The average life </a:t>
            </a:r>
            <a:r>
              <a:rPr lang="en-US" sz="1910" dirty="0" smtClean="0"/>
              <a:t>expectancy for </a:t>
            </a:r>
            <a:r>
              <a:rPr lang="en-US" sz="1910" dirty="0"/>
              <a:t>women in Japan is 86 whilst it is 71 for women in </a:t>
            </a:r>
            <a:r>
              <a:rPr lang="en-US" sz="1910" dirty="0" smtClean="0"/>
              <a:t>Indonesia.</a:t>
            </a:r>
            <a:br>
              <a:rPr lang="en-US" sz="1910" dirty="0" smtClean="0"/>
            </a:br>
            <a:r>
              <a:rPr lang="en-US" sz="1910" b="1" dirty="0" smtClean="0"/>
              <a:t>a</a:t>
            </a:r>
            <a:r>
              <a:rPr lang="en-US" sz="1910" dirty="0" smtClean="0"/>
              <a:t> 	Define </a:t>
            </a:r>
            <a:r>
              <a:rPr lang="en-US" sz="1910" dirty="0"/>
              <a:t>what is meant by average life expectancy. </a:t>
            </a:r>
            <a:r>
              <a:rPr lang="en-US" sz="1910" dirty="0" smtClean="0"/>
              <a:t>	[2]</a:t>
            </a:r>
            <a:br>
              <a:rPr lang="en-US" sz="1910" dirty="0" smtClean="0"/>
            </a:br>
            <a:r>
              <a:rPr lang="en-US" sz="1910" dirty="0" smtClean="0"/>
              <a:t>____________________________________________________________________________________________________________________________________________________________________________________</a:t>
            </a:r>
            <a:r>
              <a:rPr lang="en-US" sz="1910" dirty="0"/>
              <a:t>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8425758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Population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982663" algn="l"/>
                <a:tab pos="8516938" algn="r"/>
              </a:tabLst>
            </a:pPr>
            <a:r>
              <a:rPr lang="en-US" sz="1850" dirty="0"/>
              <a:t>b Explain two reasons for the average Japanese woman having a higher life expectancy than </a:t>
            </a:r>
            <a:r>
              <a:rPr lang="en-US" sz="1850" dirty="0" smtClean="0"/>
              <a:t>the average </a:t>
            </a:r>
            <a:r>
              <a:rPr lang="en-US" sz="1850" dirty="0"/>
              <a:t>Indonesian woman. </a:t>
            </a:r>
            <a:r>
              <a:rPr lang="en-US" sz="1850" dirty="0" smtClean="0"/>
              <a:t>	[4]</a:t>
            </a:r>
            <a:br>
              <a:rPr lang="en-US" sz="1850" dirty="0" smtClean="0"/>
            </a:br>
            <a:r>
              <a:rPr lang="en-US" sz="185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sz="1850" dirty="0" smtClean="0"/>
            </a:br>
            <a:r>
              <a:rPr lang="en-US" sz="1850" dirty="0" smtClean="0"/>
              <a:t>c </a:t>
            </a:r>
            <a:r>
              <a:rPr lang="en-US" sz="1850" dirty="0"/>
              <a:t>Examine the effects of higher life expectancy on the government. </a:t>
            </a:r>
            <a:r>
              <a:rPr lang="en-US" sz="1850" dirty="0" smtClean="0"/>
              <a:t>	[6]</a:t>
            </a:r>
            <a:br>
              <a:rPr lang="en-US" sz="1850" dirty="0" smtClean="0"/>
            </a:br>
            <a:r>
              <a:rPr lang="en-US" sz="185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sz="1850" dirty="0" smtClean="0"/>
            </a:br>
            <a:r>
              <a:rPr lang="en-US" sz="1850" dirty="0" smtClean="0"/>
              <a:t>d </a:t>
            </a:r>
            <a:r>
              <a:rPr lang="en-US" sz="1850" dirty="0"/>
              <a:t>Examine the effects of higher life expectancy on the economy. </a:t>
            </a:r>
            <a:r>
              <a:rPr lang="en-US" sz="1850" dirty="0" smtClean="0"/>
              <a:t>	[6]</a:t>
            </a:r>
            <a:br>
              <a:rPr lang="en-US" sz="1850" dirty="0" smtClean="0"/>
            </a:br>
            <a:r>
              <a:rPr lang="en-US" sz="185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850" dirty="0"/>
          </a:p>
        </p:txBody>
      </p:sp>
    </p:spTree>
    <p:extLst>
      <p:ext uri="{BB962C8B-B14F-4D97-AF65-F5344CB8AC3E}">
        <p14:creationId xmlns:p14="http://schemas.microsoft.com/office/powerpoint/2010/main" val="49314876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Standards of Living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factors is not an indicator used to measure poverty within a </a:t>
            </a:r>
            <a:r>
              <a:rPr lang="en-US" sz="2000" dirty="0" smtClean="0"/>
              <a:t>country?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Homelessness </a:t>
            </a:r>
            <a:r>
              <a:rPr lang="en-US" sz="2000" dirty="0"/>
              <a:t>and inadequate </a:t>
            </a:r>
            <a:r>
              <a:rPr lang="en-US" sz="2000" dirty="0" smtClean="0"/>
              <a:t>housing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High </a:t>
            </a:r>
            <a:r>
              <a:rPr lang="en-US" sz="2000" dirty="0"/>
              <a:t>mortality </a:t>
            </a:r>
            <a:r>
              <a:rPr lang="en-US" sz="2000" dirty="0" smtClean="0"/>
              <a:t>rates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Hunger </a:t>
            </a:r>
            <a:r>
              <a:rPr lang="en-US" sz="2000" dirty="0"/>
              <a:t>and </a:t>
            </a:r>
            <a:r>
              <a:rPr lang="en-US" sz="2000" dirty="0" smtClean="0"/>
              <a:t>malnutrition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High </a:t>
            </a:r>
            <a:r>
              <a:rPr lang="en-US" sz="2000" dirty="0"/>
              <a:t>cost of living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limitation of using real national income per capita as a measure </a:t>
            </a:r>
            <a:r>
              <a:rPr lang="en-US" sz="2000" dirty="0" smtClean="0"/>
              <a:t>of standards </a:t>
            </a:r>
            <a:r>
              <a:rPr lang="en-US" sz="2000" dirty="0"/>
              <a:t>of living in a </a:t>
            </a:r>
            <a:r>
              <a:rPr lang="en-US" sz="2000" dirty="0" smtClean="0"/>
              <a:t>country?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It </a:t>
            </a:r>
            <a:r>
              <a:rPr lang="en-US" sz="2000" dirty="0"/>
              <a:t>does not consider the size of the </a:t>
            </a:r>
            <a:r>
              <a:rPr lang="en-US" sz="2000" dirty="0" smtClean="0"/>
              <a:t>population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It </a:t>
            </a:r>
            <a:r>
              <a:rPr lang="en-US" sz="2000" dirty="0"/>
              <a:t>does not account for inflation over </a:t>
            </a:r>
            <a:r>
              <a:rPr lang="en-US" sz="2000" dirty="0" smtClean="0"/>
              <a:t>time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It </a:t>
            </a:r>
            <a:r>
              <a:rPr lang="en-US" sz="2000" dirty="0"/>
              <a:t>does not reflect the distribution of income and </a:t>
            </a:r>
            <a:r>
              <a:rPr lang="en-US" sz="2000" dirty="0" smtClean="0"/>
              <a:t>wealth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It </a:t>
            </a:r>
            <a:r>
              <a:rPr lang="en-US" sz="2000" dirty="0"/>
              <a:t>does not consider income earned in every industry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000" dirty="0" smtClean="0"/>
              <a:t>In </a:t>
            </a:r>
            <a:r>
              <a:rPr lang="en-US" sz="2000" dirty="0"/>
              <a:t>an attempt to improve standards of living, which of the following is a government most likely to </a:t>
            </a:r>
            <a:r>
              <a:rPr lang="en-US" sz="2000" dirty="0" smtClean="0"/>
              <a:t>cut?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Housing subsidies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Tariffs </a:t>
            </a:r>
            <a:r>
              <a:rPr lang="en-US" sz="2000" dirty="0"/>
              <a:t>on </a:t>
            </a:r>
            <a:r>
              <a:rPr lang="en-US" sz="2000" dirty="0" smtClean="0"/>
              <a:t>imports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</a:t>
            </a:r>
            <a:r>
              <a:rPr lang="en-US" sz="2000" smtClean="0"/>
              <a:t>	Indirect </a:t>
            </a:r>
            <a:r>
              <a:rPr lang="en-US" sz="2000" dirty="0" smtClean="0"/>
              <a:t>taxes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Corporation </a:t>
            </a:r>
            <a:r>
              <a:rPr lang="en-US" sz="2000" dirty="0"/>
              <a:t>taxes</a:t>
            </a:r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Standards of Living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200" dirty="0" smtClean="0"/>
              <a:t>From </a:t>
            </a:r>
            <a:r>
              <a:rPr lang="en-US" sz="2200" dirty="0"/>
              <a:t>the limited data below, which country is most likely to have the highest standard of </a:t>
            </a:r>
            <a:r>
              <a:rPr lang="en-US" sz="2200" dirty="0" smtClean="0"/>
              <a:t>living?</a:t>
            </a:r>
            <a:br>
              <a:rPr lang="en-US" sz="2200" dirty="0" smtClean="0"/>
            </a:br>
            <a:r>
              <a:rPr lang="en-US" sz="2200" b="1" dirty="0" smtClean="0"/>
              <a:t>A</a:t>
            </a:r>
            <a:r>
              <a:rPr lang="en-US" sz="2200" dirty="0" smtClean="0"/>
              <a:t> 	Country A</a:t>
            </a:r>
            <a:br>
              <a:rPr lang="en-US" sz="2200" dirty="0" smtClean="0"/>
            </a:br>
            <a:r>
              <a:rPr lang="en-US" sz="2200" b="1" dirty="0" smtClean="0"/>
              <a:t>B</a:t>
            </a:r>
            <a:r>
              <a:rPr lang="en-US" sz="2200" dirty="0" smtClean="0"/>
              <a:t> 	Country B</a:t>
            </a:r>
            <a:br>
              <a:rPr lang="en-US" sz="2200" dirty="0" smtClean="0"/>
            </a:br>
            <a:r>
              <a:rPr lang="en-US" sz="2200" b="1" dirty="0" smtClean="0"/>
              <a:t>C</a:t>
            </a:r>
            <a:r>
              <a:rPr lang="en-US" sz="2200" dirty="0" smtClean="0"/>
              <a:t> 	Country C</a:t>
            </a:r>
            <a:br>
              <a:rPr lang="en-US" sz="2200" dirty="0" smtClean="0"/>
            </a:br>
            <a:r>
              <a:rPr lang="en-US" sz="2200" b="1" dirty="0" smtClean="0"/>
              <a:t>D</a:t>
            </a:r>
            <a:r>
              <a:rPr lang="en-US" sz="2200" dirty="0" smtClean="0"/>
              <a:t> 	Country D</a:t>
            </a:r>
            <a:br>
              <a:rPr lang="en-US" sz="22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endParaRPr lang="en-US" sz="2200" dirty="0"/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200" dirty="0" smtClean="0"/>
              <a:t>Which </a:t>
            </a:r>
            <a:r>
              <a:rPr lang="en-US" sz="2200" dirty="0"/>
              <a:t>of the following is not a direct criticism of using the Human Development Index (HDI) </a:t>
            </a:r>
            <a:r>
              <a:rPr lang="en-US" sz="2200" dirty="0" smtClean="0"/>
              <a:t>to classify countries?</a:t>
            </a:r>
            <a:br>
              <a:rPr lang="en-US" sz="2200" dirty="0" smtClean="0"/>
            </a:br>
            <a:r>
              <a:rPr lang="en-US" sz="2200" b="1" dirty="0" smtClean="0"/>
              <a:t>A</a:t>
            </a:r>
            <a:r>
              <a:rPr lang="en-US" sz="2200" dirty="0" smtClean="0"/>
              <a:t> 	The </a:t>
            </a:r>
            <a:r>
              <a:rPr lang="en-US" sz="2200" dirty="0"/>
              <a:t>definitions of economic development and standards </a:t>
            </a:r>
            <a:r>
              <a:rPr lang="en-US" sz="2200" dirty="0" smtClean="0"/>
              <a:t>of 	living </a:t>
            </a:r>
            <a:r>
              <a:rPr lang="en-US" sz="2200" dirty="0"/>
              <a:t>are </a:t>
            </a:r>
            <a:r>
              <a:rPr lang="en-US" sz="2200" dirty="0" smtClean="0"/>
              <a:t>subjective</a:t>
            </a:r>
            <a:br>
              <a:rPr lang="en-US" sz="2200" dirty="0" smtClean="0"/>
            </a:br>
            <a:r>
              <a:rPr lang="en-US" sz="2200" b="1" dirty="0" smtClean="0"/>
              <a:t>B</a:t>
            </a:r>
            <a:r>
              <a:rPr lang="en-US" sz="2200" dirty="0" smtClean="0"/>
              <a:t> 	Longevity</a:t>
            </a:r>
            <a:r>
              <a:rPr lang="en-US" sz="2200" dirty="0"/>
              <a:t>, education and income are not the only </a:t>
            </a:r>
            <a:r>
              <a:rPr lang="en-US" sz="2200" dirty="0" smtClean="0"/>
              <a:t>	factors </a:t>
            </a:r>
            <a:r>
              <a:rPr lang="en-US" sz="2200" dirty="0"/>
              <a:t>that </a:t>
            </a:r>
            <a:r>
              <a:rPr lang="en-US" sz="2200" dirty="0" smtClean="0"/>
              <a:t>	affect </a:t>
            </a:r>
            <a:r>
              <a:rPr lang="en-US" sz="2200" dirty="0"/>
              <a:t>human </a:t>
            </a:r>
            <a:r>
              <a:rPr lang="en-US" sz="2200" dirty="0" smtClean="0"/>
              <a:t>development</a:t>
            </a:r>
            <a:br>
              <a:rPr lang="en-US" sz="2200" dirty="0" smtClean="0"/>
            </a:br>
            <a:r>
              <a:rPr lang="en-US" sz="2200" b="1" dirty="0" smtClean="0"/>
              <a:t>C</a:t>
            </a:r>
            <a:r>
              <a:rPr lang="en-US" sz="2200" dirty="0" smtClean="0"/>
              <a:t> 	The </a:t>
            </a:r>
            <a:r>
              <a:rPr lang="en-US" sz="2200" dirty="0"/>
              <a:t>components of the HDI are indiscriminately </a:t>
            </a:r>
            <a:r>
              <a:rPr lang="en-US" sz="2200" dirty="0" smtClean="0"/>
              <a:t>weighted 	equally</a:t>
            </a:r>
            <a:br>
              <a:rPr lang="en-US" sz="2200" dirty="0" smtClean="0"/>
            </a:br>
            <a:r>
              <a:rPr lang="en-US" sz="2200" b="1" dirty="0" smtClean="0"/>
              <a:t>D</a:t>
            </a:r>
            <a:r>
              <a:rPr lang="en-US" sz="2200" dirty="0" smtClean="0"/>
              <a:t> 	Inequalities </a:t>
            </a:r>
            <a:r>
              <a:rPr lang="en-US" sz="2200" dirty="0"/>
              <a:t>in income and wealth are ignored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620523"/>
              </p:ext>
            </p:extLst>
          </p:nvPr>
        </p:nvGraphicFramePr>
        <p:xfrm>
          <a:off x="4357718" y="1744216"/>
          <a:ext cx="4572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2394"/>
                <a:gridCol w="1440160"/>
                <a:gridCol w="1909446"/>
              </a:tblGrid>
              <a:tr h="28803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 ($</a:t>
                      </a:r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 (M)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129.7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153.6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150.0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43,2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220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Standards of Living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  <a:tabLst>
                <a:tab pos="982663" algn="l"/>
                <a:tab pos="8516938" algn="r"/>
              </a:tabLst>
            </a:pPr>
            <a:r>
              <a:rPr lang="en-US" sz="2000" dirty="0" smtClean="0"/>
              <a:t>Briefly </a:t>
            </a:r>
            <a:r>
              <a:rPr lang="en-US" sz="2000" dirty="0"/>
              <a:t>explain three characteristics of less economically developed countries (LEDCs). </a:t>
            </a:r>
            <a:r>
              <a:rPr lang="en-US" sz="2000" dirty="0" smtClean="0"/>
              <a:t>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 </a:t>
            </a:r>
            <a:r>
              <a:rPr lang="en-US" sz="2000" dirty="0"/>
              <a:t>_________________________________________________________ </a:t>
            </a:r>
            <a:r>
              <a:rPr lang="en-US" sz="2000" dirty="0" smtClean="0"/>
              <a:t>_________________________________________________________ _____________________</a:t>
            </a:r>
            <a:r>
              <a:rPr lang="en-US" sz="2000" dirty="0"/>
              <a:t>__________</a:t>
            </a:r>
            <a:r>
              <a:rPr lang="en-US" sz="2000" dirty="0" smtClean="0"/>
              <a:t>__________________________ _____________________</a:t>
            </a:r>
            <a:r>
              <a:rPr lang="en-US" sz="2000" dirty="0"/>
              <a:t>__________</a:t>
            </a:r>
            <a:r>
              <a:rPr lang="en-US" sz="2000" dirty="0" smtClean="0"/>
              <a:t>__________________________ _____________________</a:t>
            </a:r>
            <a:r>
              <a:rPr lang="en-US" sz="2000" dirty="0"/>
              <a:t>__________</a:t>
            </a:r>
            <a:r>
              <a:rPr lang="en-US" sz="2000" dirty="0" smtClean="0"/>
              <a:t>__________________________ _____________________</a:t>
            </a:r>
            <a:r>
              <a:rPr lang="en-US" sz="2000" dirty="0"/>
              <a:t>__________</a:t>
            </a:r>
            <a:r>
              <a:rPr lang="en-US" sz="2000" dirty="0" smtClean="0"/>
              <a:t>__________________________</a:t>
            </a:r>
            <a:endParaRPr lang="en-US" sz="2000" dirty="0"/>
          </a:p>
          <a:p>
            <a:pPr marL="457200" indent="-457200">
              <a:buFont typeface="+mj-lt"/>
              <a:buAutoNum type="arabicPeriod" startAt="6"/>
              <a:tabLst>
                <a:tab pos="982663" algn="l"/>
                <a:tab pos="8516938" algn="r"/>
              </a:tabLst>
            </a:pPr>
            <a:r>
              <a:rPr lang="en-US" sz="2000" dirty="0" smtClean="0"/>
              <a:t>Dhaka </a:t>
            </a:r>
            <a:r>
              <a:rPr lang="en-US" sz="2000" dirty="0"/>
              <a:t>in Bangladesh is rated by the Economics Intelligence Unit as one of the </a:t>
            </a:r>
            <a:r>
              <a:rPr lang="en-US" sz="2000" dirty="0" smtClean="0"/>
              <a:t>least </a:t>
            </a:r>
            <a:r>
              <a:rPr lang="en-US" sz="2000" dirty="0" err="1" smtClean="0"/>
              <a:t>liveable</a:t>
            </a:r>
            <a:r>
              <a:rPr lang="en-US" sz="2000" dirty="0" smtClean="0"/>
              <a:t> </a:t>
            </a:r>
            <a:r>
              <a:rPr lang="en-US" sz="2000" dirty="0"/>
              <a:t>cities in the world. Suggest and describe two reasons why this might be the case.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/>
              <a:t>_________________________________________________________ _________________________________________________________ _________________________________________________________ </a:t>
            </a:r>
            <a:r>
              <a:rPr lang="en-US" sz="2000" dirty="0" smtClean="0"/>
              <a:t>_________________________________________________________ _____________________</a:t>
            </a:r>
            <a:r>
              <a:rPr lang="en-US" sz="2000" dirty="0"/>
              <a:t>__________</a:t>
            </a:r>
            <a:r>
              <a:rPr lang="en-US" sz="2000" dirty="0" smtClean="0"/>
              <a:t>__________________________ _____________________</a:t>
            </a:r>
            <a:r>
              <a:rPr lang="en-US" sz="2000" dirty="0"/>
              <a:t>__________</a:t>
            </a:r>
            <a:r>
              <a:rPr lang="en-US" sz="2000" dirty="0" smtClean="0"/>
              <a:t>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234791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Standards of Living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8"/>
              <a:tabLst>
                <a:tab pos="896938" algn="l"/>
                <a:tab pos="8516938" algn="r"/>
              </a:tabLst>
            </a:pPr>
            <a:r>
              <a:rPr lang="en-US" sz="2400" dirty="0" smtClean="0"/>
              <a:t>Economic </a:t>
            </a:r>
            <a:r>
              <a:rPr lang="en-US" sz="2400" dirty="0"/>
              <a:t>growth is associated with an improvement in standards of </a:t>
            </a:r>
            <a:r>
              <a:rPr lang="en-US" sz="2400" dirty="0" smtClean="0"/>
              <a:t>living.</a:t>
            </a:r>
            <a:br>
              <a:rPr lang="en-US" sz="2400" dirty="0" smtClean="0"/>
            </a:br>
            <a:r>
              <a:rPr lang="en-US" sz="2400" b="1" dirty="0" smtClean="0"/>
              <a:t>a</a:t>
            </a:r>
            <a:r>
              <a:rPr lang="en-US" sz="2400" dirty="0" smtClean="0"/>
              <a:t> 	Define </a:t>
            </a:r>
            <a:r>
              <a:rPr lang="en-US" sz="2400" dirty="0"/>
              <a:t>what is meant by standard of living. </a:t>
            </a:r>
            <a:r>
              <a:rPr lang="en-US" sz="2400" dirty="0" smtClean="0"/>
              <a:t>	[2]</a:t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</a:t>
            </a:r>
            <a:br>
              <a:rPr lang="en-US" sz="2400" dirty="0" smtClean="0"/>
            </a:br>
            <a:r>
              <a:rPr lang="en-US" sz="2400" b="1" dirty="0" smtClean="0"/>
              <a:t>b</a:t>
            </a:r>
            <a:r>
              <a:rPr lang="en-US" sz="2400" dirty="0" smtClean="0"/>
              <a:t> 	Explain </a:t>
            </a:r>
            <a:r>
              <a:rPr lang="en-US" sz="2400" dirty="0"/>
              <a:t>two ways that a government can improve the </a:t>
            </a:r>
            <a:r>
              <a:rPr lang="en-US" sz="2400" dirty="0" smtClean="0"/>
              <a:t>	standard </a:t>
            </a:r>
            <a:r>
              <a:rPr lang="en-US" sz="2400" dirty="0"/>
              <a:t>of living in its country. </a:t>
            </a:r>
            <a:r>
              <a:rPr lang="en-US" sz="2400" dirty="0" smtClean="0"/>
              <a:t>	[6]</a:t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842789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Standards of Living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8"/>
              <a:tabLst>
                <a:tab pos="812800" algn="l"/>
                <a:tab pos="8516938" algn="r"/>
              </a:tabLst>
            </a:pPr>
            <a:r>
              <a:rPr lang="en-US" sz="2100" b="1" dirty="0"/>
              <a:t>c</a:t>
            </a:r>
            <a:r>
              <a:rPr lang="en-US" sz="2100" dirty="0"/>
              <a:t> </a:t>
            </a:r>
            <a:r>
              <a:rPr lang="en-US" sz="2100" dirty="0" smtClean="0"/>
              <a:t>	Discuss </a:t>
            </a:r>
            <a:r>
              <a:rPr lang="en-US" sz="2100" dirty="0"/>
              <a:t>whether economic growth in a country always results in higher standards of </a:t>
            </a:r>
            <a:r>
              <a:rPr lang="en-US" sz="2100" dirty="0" smtClean="0"/>
              <a:t>living for </a:t>
            </a:r>
            <a:r>
              <a:rPr lang="en-US" sz="2100" dirty="0"/>
              <a:t>its people. </a:t>
            </a:r>
            <a:r>
              <a:rPr lang="en-US" sz="2100" dirty="0" smtClean="0"/>
              <a:t>	[7]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100" dirty="0"/>
          </a:p>
          <a:p>
            <a:pPr marL="457200" indent="-457200">
              <a:buFont typeface="+mj-lt"/>
              <a:buAutoNum type="arabicPeriod" startAt="8"/>
              <a:tabLst>
                <a:tab pos="982663" algn="l"/>
                <a:tab pos="8516938" algn="r"/>
              </a:tabLst>
            </a:pPr>
            <a:r>
              <a:rPr lang="en-US" sz="2100" dirty="0" smtClean="0"/>
              <a:t>Using </a:t>
            </a:r>
            <a:r>
              <a:rPr lang="en-US" sz="2100" dirty="0"/>
              <a:t>examples, distinguish between absolute and relative poverty. </a:t>
            </a:r>
            <a:r>
              <a:rPr lang="en-US" sz="2100" dirty="0" smtClean="0"/>
              <a:t>			[4]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5367307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7.1 – Standards of Living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indent="-627063">
              <a:buFont typeface="+mj-lt"/>
              <a:buAutoNum type="arabicPeriod" startAt="10"/>
              <a:tabLst>
                <a:tab pos="982663" algn="l"/>
                <a:tab pos="8516938" algn="r"/>
              </a:tabLst>
            </a:pPr>
            <a:r>
              <a:rPr lang="en-US" sz="2400" dirty="0" smtClean="0"/>
              <a:t>Discuss </a:t>
            </a:r>
            <a:r>
              <a:rPr lang="en-US" sz="2400" dirty="0"/>
              <a:t>which of the following countries is most likely to have a lower standard of living based </a:t>
            </a:r>
            <a:r>
              <a:rPr lang="en-US" sz="2400" dirty="0" smtClean="0"/>
              <a:t>on the </a:t>
            </a:r>
            <a:r>
              <a:rPr lang="en-US" sz="2400" dirty="0"/>
              <a:t>economic development indicators below. </a:t>
            </a:r>
            <a:r>
              <a:rPr lang="en-US" sz="2400" dirty="0" smtClean="0"/>
              <a:t>	[8]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______________________________________________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180000"/>
              </p:ext>
            </p:extLst>
          </p:nvPr>
        </p:nvGraphicFramePr>
        <p:xfrm>
          <a:off x="204497" y="2276872"/>
          <a:ext cx="872522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5044"/>
                <a:gridCol w="1745044"/>
                <a:gridCol w="1885527"/>
                <a:gridCol w="1604561"/>
                <a:gridCol w="17450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GDP per capita (S}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Life expectancy (years)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Adult literacy rate(%)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b="0" i="0" u="none" strike="noStrike" kern="1200" baseline="0" dirty="0" smtClean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Population growth(%)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Malawi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Sierra Leone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63659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Population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896938" algn="l"/>
                <a:tab pos="8516938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factors is most likely to raise the average age of a </a:t>
            </a:r>
            <a:r>
              <a:rPr lang="en-US" sz="2100" dirty="0" smtClean="0"/>
              <a:t>population?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A </a:t>
            </a:r>
            <a:r>
              <a:rPr lang="en-US" sz="2100" dirty="0"/>
              <a:t>higher birth </a:t>
            </a:r>
            <a:r>
              <a:rPr lang="en-US" sz="2100" dirty="0" smtClean="0"/>
              <a:t>rate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A </a:t>
            </a:r>
            <a:r>
              <a:rPr lang="en-US" sz="2100" dirty="0"/>
              <a:t>higher death </a:t>
            </a:r>
            <a:r>
              <a:rPr lang="en-US" sz="2100" dirty="0" smtClean="0"/>
              <a:t>rate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Improved </a:t>
            </a:r>
            <a:r>
              <a:rPr lang="en-US" sz="2100" dirty="0"/>
              <a:t>health </a:t>
            </a:r>
            <a:r>
              <a:rPr lang="en-US" sz="2100" dirty="0" smtClean="0"/>
              <a:t>technologies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Net </a:t>
            </a:r>
            <a:r>
              <a:rPr lang="en-US" sz="2100" dirty="0"/>
              <a:t>migration</a:t>
            </a:r>
          </a:p>
          <a:p>
            <a:pPr marL="457200" indent="-457200">
              <a:buFont typeface="+mj-lt"/>
              <a:buAutoNum type="arabicPeriod"/>
              <a:tabLst>
                <a:tab pos="896938" algn="l"/>
                <a:tab pos="8516938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factors is likely to increase the population in a </a:t>
            </a:r>
            <a:r>
              <a:rPr lang="en-US" sz="2100" dirty="0" smtClean="0"/>
              <a:t>country?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Increased </a:t>
            </a:r>
            <a:r>
              <a:rPr lang="en-US" sz="2100" dirty="0"/>
              <a:t>education </a:t>
            </a:r>
            <a:r>
              <a:rPr lang="en-US" sz="2100" dirty="0" smtClean="0"/>
              <a:t>expenditure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Greater </a:t>
            </a:r>
            <a:r>
              <a:rPr lang="en-US" sz="2100" dirty="0"/>
              <a:t>female participation in the </a:t>
            </a:r>
            <a:r>
              <a:rPr lang="en-US" sz="2100" dirty="0" smtClean="0"/>
              <a:t>workforce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Higher </a:t>
            </a:r>
            <a:r>
              <a:rPr lang="en-US" sz="2100" dirty="0"/>
              <a:t>cost of </a:t>
            </a:r>
            <a:r>
              <a:rPr lang="en-US" sz="2100" dirty="0" smtClean="0"/>
              <a:t>living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Higher </a:t>
            </a:r>
            <a:r>
              <a:rPr lang="en-US" sz="2100" dirty="0"/>
              <a:t>fertility rates</a:t>
            </a:r>
          </a:p>
          <a:p>
            <a:pPr marL="457200" indent="-457200">
              <a:buFont typeface="+mj-lt"/>
              <a:buAutoNum type="arabicPeriod"/>
              <a:tabLst>
                <a:tab pos="896938" algn="l"/>
                <a:tab pos="8516938" algn="r"/>
              </a:tabLst>
            </a:pPr>
            <a:r>
              <a:rPr lang="en-US" sz="2100" dirty="0" smtClean="0"/>
              <a:t>The </a:t>
            </a:r>
            <a:r>
              <a:rPr lang="en-US" sz="2100" dirty="0"/>
              <a:t>net migration rate is calculated by the </a:t>
            </a:r>
            <a:r>
              <a:rPr lang="en-US" sz="2100" dirty="0" smtClean="0"/>
              <a:t>formula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number </a:t>
            </a:r>
            <a:r>
              <a:rPr lang="en-US" sz="2100" dirty="0"/>
              <a:t>of immigrants - number of </a:t>
            </a:r>
            <a:r>
              <a:rPr lang="en-US" sz="2100" dirty="0" smtClean="0"/>
              <a:t>emigrants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number </a:t>
            </a:r>
            <a:r>
              <a:rPr lang="en-US" sz="2100" dirty="0"/>
              <a:t>of emigrants - number of </a:t>
            </a:r>
            <a:r>
              <a:rPr lang="en-US" sz="2100" dirty="0" smtClean="0"/>
              <a:t>immigrants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birth </a:t>
            </a:r>
            <a:r>
              <a:rPr lang="en-US" sz="2100" dirty="0"/>
              <a:t>rate - death </a:t>
            </a:r>
            <a:r>
              <a:rPr lang="en-US" sz="2100" dirty="0" smtClean="0"/>
              <a:t>rate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death </a:t>
            </a:r>
            <a:r>
              <a:rPr lang="en-US" sz="2100" dirty="0"/>
              <a:t>rate - birth rate</a:t>
            </a:r>
          </a:p>
        </p:txBody>
      </p:sp>
    </p:spTree>
    <p:extLst>
      <p:ext uri="{BB962C8B-B14F-4D97-AF65-F5344CB8AC3E}">
        <p14:creationId xmlns:p14="http://schemas.microsoft.com/office/powerpoint/2010/main" val="8356240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7.2 – Population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7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Font typeface="+mj-lt"/>
              <a:buAutoNum type="arabicPeriod" startAt="4"/>
              <a:tabLst>
                <a:tab pos="812800" algn="l"/>
                <a:tab pos="8516938" algn="r"/>
              </a:tabLst>
            </a:pPr>
            <a:r>
              <a:rPr lang="en-US" sz="1910" dirty="0" smtClean="0"/>
              <a:t>Which </a:t>
            </a:r>
            <a:r>
              <a:rPr lang="en-US" sz="1910" dirty="0"/>
              <a:t>of the statements below about population distribution is </a:t>
            </a:r>
            <a:r>
              <a:rPr lang="en-US" sz="1910" dirty="0" smtClean="0"/>
              <a:t>correct?</a:t>
            </a:r>
            <a:br>
              <a:rPr lang="en-US" sz="1910" dirty="0" smtClean="0"/>
            </a:br>
            <a:r>
              <a:rPr lang="en-US" sz="1910" b="1" dirty="0" smtClean="0"/>
              <a:t>A</a:t>
            </a:r>
            <a:r>
              <a:rPr lang="en-US" sz="1910" dirty="0" smtClean="0"/>
              <a:t> 	Low </a:t>
            </a:r>
            <a:r>
              <a:rPr lang="en-US" sz="1910" dirty="0"/>
              <a:t>income countries generally have a lower average age than high </a:t>
            </a:r>
            <a:r>
              <a:rPr lang="en-US" sz="1910" dirty="0" smtClean="0"/>
              <a:t>	income countries</a:t>
            </a:r>
            <a:br>
              <a:rPr lang="en-US" sz="1910" dirty="0" smtClean="0"/>
            </a:br>
            <a:r>
              <a:rPr lang="en-US" sz="1910" b="1" dirty="0" smtClean="0"/>
              <a:t>B</a:t>
            </a:r>
            <a:r>
              <a:rPr lang="en-US" sz="1910" dirty="0" smtClean="0"/>
              <a:t> 	The </a:t>
            </a:r>
            <a:r>
              <a:rPr lang="en-US" sz="1910" dirty="0"/>
              <a:t>gender split is uneven in most countries with more females being </a:t>
            </a:r>
            <a:r>
              <a:rPr lang="en-US" sz="1910" dirty="0" smtClean="0"/>
              <a:t>	born</a:t>
            </a:r>
            <a:br>
              <a:rPr lang="en-US" sz="1910" dirty="0" smtClean="0"/>
            </a:br>
            <a:r>
              <a:rPr lang="en-US" sz="1910" b="1" dirty="0" smtClean="0"/>
              <a:t>C</a:t>
            </a:r>
            <a:r>
              <a:rPr lang="en-US" sz="1910" dirty="0" smtClean="0"/>
              <a:t> 	Most </a:t>
            </a:r>
            <a:r>
              <a:rPr lang="en-US" sz="1910" dirty="0"/>
              <a:t>countries are experiencing ageing </a:t>
            </a:r>
            <a:r>
              <a:rPr lang="en-US" sz="1910" dirty="0" smtClean="0"/>
              <a:t>populations</a:t>
            </a:r>
            <a:br>
              <a:rPr lang="en-US" sz="1910" dirty="0" smtClean="0"/>
            </a:br>
            <a:r>
              <a:rPr lang="en-US" sz="1910" b="1" dirty="0" smtClean="0"/>
              <a:t>D</a:t>
            </a:r>
            <a:r>
              <a:rPr lang="en-US" sz="1910" dirty="0" smtClean="0"/>
              <a:t> 	Poorer </a:t>
            </a:r>
            <a:r>
              <a:rPr lang="en-US" sz="1910" dirty="0"/>
              <a:t>countries tend to have lower dependency ratios</a:t>
            </a:r>
          </a:p>
          <a:p>
            <a:pPr marL="439738" indent="-439738">
              <a:buFont typeface="+mj-lt"/>
              <a:buAutoNum type="arabicPeriod" startAt="4"/>
              <a:tabLst>
                <a:tab pos="812800" algn="l"/>
                <a:tab pos="8516938" algn="r"/>
              </a:tabLst>
            </a:pPr>
            <a:r>
              <a:rPr lang="en-US" sz="1910" dirty="0" smtClean="0"/>
              <a:t>The </a:t>
            </a:r>
            <a:r>
              <a:rPr lang="en-US" sz="1910" dirty="0"/>
              <a:t>median age of the UK population was 35.4 years in 1985 and is projected to be 42.2 by the </a:t>
            </a:r>
            <a:r>
              <a:rPr lang="en-US" sz="1910" dirty="0" smtClean="0"/>
              <a:t>year 2035</a:t>
            </a:r>
            <a:r>
              <a:rPr lang="en-US" sz="1910" dirty="0"/>
              <a:t>. What does this suggest about the population in the </a:t>
            </a:r>
            <a:r>
              <a:rPr lang="en-US" sz="1910" dirty="0" smtClean="0"/>
              <a:t>UK?</a:t>
            </a:r>
            <a:br>
              <a:rPr lang="en-US" sz="1910" dirty="0" smtClean="0"/>
            </a:br>
            <a:r>
              <a:rPr lang="en-US" sz="1910" b="1" dirty="0" smtClean="0"/>
              <a:t>A</a:t>
            </a:r>
            <a:r>
              <a:rPr lang="en-US" sz="1910" dirty="0" smtClean="0"/>
              <a:t> 	It </a:t>
            </a:r>
            <a:r>
              <a:rPr lang="en-US" sz="1910" dirty="0"/>
              <a:t>has a positive population growth </a:t>
            </a:r>
            <a:r>
              <a:rPr lang="en-US" sz="1910" dirty="0" smtClean="0"/>
              <a:t>rate</a:t>
            </a:r>
            <a:br>
              <a:rPr lang="en-US" sz="1910" dirty="0" smtClean="0"/>
            </a:br>
            <a:r>
              <a:rPr lang="en-US" sz="1910" b="1" dirty="0" smtClean="0"/>
              <a:t>B</a:t>
            </a:r>
            <a:r>
              <a:rPr lang="en-US" sz="1910" dirty="0" smtClean="0"/>
              <a:t> 	It </a:t>
            </a:r>
            <a:r>
              <a:rPr lang="en-US" sz="1910" dirty="0"/>
              <a:t>has an ageing </a:t>
            </a:r>
            <a:r>
              <a:rPr lang="en-US" sz="1910" dirty="0" smtClean="0"/>
              <a:t>population</a:t>
            </a:r>
            <a:br>
              <a:rPr lang="en-US" sz="1910" dirty="0" smtClean="0"/>
            </a:br>
            <a:r>
              <a:rPr lang="en-US" sz="1910" b="1" dirty="0" smtClean="0"/>
              <a:t>C</a:t>
            </a:r>
            <a:r>
              <a:rPr lang="en-US" sz="1910" dirty="0" smtClean="0"/>
              <a:t> 	It </a:t>
            </a:r>
            <a:r>
              <a:rPr lang="en-US" sz="1910" dirty="0"/>
              <a:t>has a declining death </a:t>
            </a:r>
            <a:r>
              <a:rPr lang="en-US" sz="1910" dirty="0" smtClean="0"/>
              <a:t>rate</a:t>
            </a:r>
            <a:br>
              <a:rPr lang="en-US" sz="1910" dirty="0" smtClean="0"/>
            </a:br>
            <a:r>
              <a:rPr lang="en-US" sz="1910" b="1" dirty="0" smtClean="0"/>
              <a:t>D</a:t>
            </a:r>
            <a:r>
              <a:rPr lang="en-US" sz="1910" dirty="0" smtClean="0"/>
              <a:t> 	It </a:t>
            </a:r>
            <a:r>
              <a:rPr lang="en-US" sz="1910" dirty="0"/>
              <a:t>has a declining birth rate</a:t>
            </a:r>
          </a:p>
          <a:p>
            <a:pPr marL="439738" indent="-439738">
              <a:buFont typeface="+mj-lt"/>
              <a:buAutoNum type="arabicPeriod" startAt="4"/>
              <a:tabLst>
                <a:tab pos="812800" algn="l"/>
                <a:tab pos="8516938" algn="r"/>
              </a:tabLst>
            </a:pPr>
            <a:r>
              <a:rPr lang="en-US" sz="1910" dirty="0" smtClean="0"/>
              <a:t>Define </a:t>
            </a:r>
            <a:r>
              <a:rPr lang="en-US" sz="1910" dirty="0"/>
              <a:t>the term dependency ratio</a:t>
            </a:r>
            <a:r>
              <a:rPr lang="en-US" sz="1910" dirty="0" smtClean="0"/>
              <a:t>.	[2]</a:t>
            </a:r>
            <a:br>
              <a:rPr lang="en-US" sz="1910" dirty="0" smtClean="0"/>
            </a:br>
            <a:r>
              <a:rPr lang="en-US" sz="1910" dirty="0" smtClean="0"/>
              <a:t>____________________________________________________________________________________________________________________________________________________________________________________</a:t>
            </a:r>
            <a:r>
              <a:rPr lang="en-US" sz="1910" dirty="0"/>
              <a:t>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1053822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7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DD945F-B7B0-4691-A0D0-E2EAD6DA23B3}">
  <ds:schemaRefs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52108</TotalTime>
  <Words>282</Words>
  <Application>Microsoft Office PowerPoint</Application>
  <PresentationFormat>On-screen Show (4:3)</PresentationFormat>
  <Paragraphs>82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7.1 – Standards of Living</vt:lpstr>
      <vt:lpstr>7.1 – Standards of Living</vt:lpstr>
      <vt:lpstr>7.1 – Standards of Living</vt:lpstr>
      <vt:lpstr>7.1 – Standards of Living</vt:lpstr>
      <vt:lpstr>7.1 – Standards of Living</vt:lpstr>
      <vt:lpstr>7.1 – Standards of Living</vt:lpstr>
      <vt:lpstr>7.2 – Population</vt:lpstr>
      <vt:lpstr>7.2 – Population</vt:lpstr>
      <vt:lpstr>7.2 – Population</vt:lpstr>
      <vt:lpstr>7.2 – Population</vt:lpstr>
      <vt:lpstr>7.2 – Population</vt:lpstr>
      <vt:lpstr>7.2 – Population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LO7a</dc:title>
  <dc:subject>eBusiness</dc:subject>
  <dc:creator>Enderoth</dc:creator>
  <cp:lastModifiedBy>Stephen Rafferty</cp:lastModifiedBy>
  <cp:revision>1703</cp:revision>
  <cp:lastPrinted>2014-01-22T18:25:48Z</cp:lastPrinted>
  <dcterms:created xsi:type="dcterms:W3CDTF">2008-03-12T11:01:44Z</dcterms:created>
  <dcterms:modified xsi:type="dcterms:W3CDTF">2018-08-03T17:41:53Z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